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Poppi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4e43ccfeb_5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4e43ccfeb_5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80360d04b_0_1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80360d04b_0_1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80360d04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80360d04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7ca4524e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07ca4524e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80360d04b_0_1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80360d04b_0_1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7ca4524e6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07ca4524e6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7ca4522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07ca4522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80360d04b_0_1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80360d04b_0_1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80360d04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80360d04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76dab46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076dab46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80360d04b_0_1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80360d04b_0_1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769547d9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769547d9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769547d9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0769547d9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07ca4524e6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07ca4524e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7ca4524e6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07ca4524e6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2575" y="0"/>
            <a:ext cx="4634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100350" y="1135638"/>
            <a:ext cx="3859200" cy="1702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00300" y="3307963"/>
            <a:ext cx="38592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712500" y="1642988"/>
            <a:ext cx="7719000" cy="13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712575" y="3099413"/>
            <a:ext cx="77190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3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1296312" y="1508513"/>
            <a:ext cx="2962200" cy="338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hasCustomPrompt="1" idx="2" type="title"/>
          </p:nvPr>
        </p:nvSpPr>
        <p:spPr>
          <a:xfrm>
            <a:off x="1296312" y="488675"/>
            <a:ext cx="2962200" cy="90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/>
          <p:nvPr>
            <p:ph idx="1" type="subTitle"/>
          </p:nvPr>
        </p:nvSpPr>
        <p:spPr>
          <a:xfrm>
            <a:off x="1296312" y="1957450"/>
            <a:ext cx="2962200" cy="448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3" type="title"/>
          </p:nvPr>
        </p:nvSpPr>
        <p:spPr>
          <a:xfrm>
            <a:off x="4885487" y="1508513"/>
            <a:ext cx="2962200" cy="338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hasCustomPrompt="1" idx="4" type="title"/>
          </p:nvPr>
        </p:nvSpPr>
        <p:spPr>
          <a:xfrm>
            <a:off x="4885487" y="488675"/>
            <a:ext cx="2962200" cy="90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/>
          <p:nvPr>
            <p:ph idx="5" type="subTitle"/>
          </p:nvPr>
        </p:nvSpPr>
        <p:spPr>
          <a:xfrm>
            <a:off x="4885487" y="1957450"/>
            <a:ext cx="2962200" cy="448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6" type="title"/>
          </p:nvPr>
        </p:nvSpPr>
        <p:spPr>
          <a:xfrm>
            <a:off x="1296312" y="3709438"/>
            <a:ext cx="29622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hasCustomPrompt="1" idx="7" type="title"/>
          </p:nvPr>
        </p:nvSpPr>
        <p:spPr>
          <a:xfrm>
            <a:off x="1296312" y="2689600"/>
            <a:ext cx="29622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/>
          <p:nvPr>
            <p:ph idx="8" type="subTitle"/>
          </p:nvPr>
        </p:nvSpPr>
        <p:spPr>
          <a:xfrm>
            <a:off x="1296312" y="4158375"/>
            <a:ext cx="29622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9" type="title"/>
          </p:nvPr>
        </p:nvSpPr>
        <p:spPr>
          <a:xfrm>
            <a:off x="4885487" y="3709438"/>
            <a:ext cx="29622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hasCustomPrompt="1" idx="13" type="title"/>
          </p:nvPr>
        </p:nvSpPr>
        <p:spPr>
          <a:xfrm>
            <a:off x="4885487" y="2689600"/>
            <a:ext cx="29622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/>
          <p:nvPr>
            <p:ph idx="14" type="subTitle"/>
          </p:nvPr>
        </p:nvSpPr>
        <p:spPr>
          <a:xfrm>
            <a:off x="4885487" y="4158375"/>
            <a:ext cx="29622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left">
  <p:cSld name="CUSTOM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0"/>
            <a:ext cx="6394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938275" y="1109900"/>
            <a:ext cx="3395700" cy="56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950675" y="1840000"/>
            <a:ext cx="3395700" cy="2193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BLANK_1"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864975" y="3073175"/>
            <a:ext cx="2185800" cy="10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subTitle"/>
          </p:nvPr>
        </p:nvSpPr>
        <p:spPr>
          <a:xfrm>
            <a:off x="864975" y="2669100"/>
            <a:ext cx="21858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3" type="subTitle"/>
          </p:nvPr>
        </p:nvSpPr>
        <p:spPr>
          <a:xfrm>
            <a:off x="3479175" y="3073175"/>
            <a:ext cx="2185800" cy="10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4" type="subTitle"/>
          </p:nvPr>
        </p:nvSpPr>
        <p:spPr>
          <a:xfrm>
            <a:off x="3479175" y="2669100"/>
            <a:ext cx="21858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5" type="subTitle"/>
          </p:nvPr>
        </p:nvSpPr>
        <p:spPr>
          <a:xfrm>
            <a:off x="6093375" y="3073175"/>
            <a:ext cx="2185800" cy="10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6" type="subTitle"/>
          </p:nvPr>
        </p:nvSpPr>
        <p:spPr>
          <a:xfrm>
            <a:off x="6093375" y="2669100"/>
            <a:ext cx="21858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BLANK_1_3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" type="subTitle"/>
          </p:nvPr>
        </p:nvSpPr>
        <p:spPr>
          <a:xfrm>
            <a:off x="5779163" y="3744925"/>
            <a:ext cx="2084400" cy="6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subTitle"/>
          </p:nvPr>
        </p:nvSpPr>
        <p:spPr>
          <a:xfrm>
            <a:off x="5779175" y="3417050"/>
            <a:ext cx="23577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3" type="subTitle"/>
          </p:nvPr>
        </p:nvSpPr>
        <p:spPr>
          <a:xfrm>
            <a:off x="1280425" y="3744925"/>
            <a:ext cx="2084400" cy="6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4" type="subTitle"/>
          </p:nvPr>
        </p:nvSpPr>
        <p:spPr>
          <a:xfrm>
            <a:off x="1007125" y="3417050"/>
            <a:ext cx="23577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3">
  <p:cSld name="BLANK_1_3_1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5662425" y="1629675"/>
            <a:ext cx="2601600" cy="261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365750" spcFirstLastPara="1" rIns="3657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9"/>
          <p:cNvSpPr/>
          <p:nvPr/>
        </p:nvSpPr>
        <p:spPr>
          <a:xfrm>
            <a:off x="1803000" y="1629675"/>
            <a:ext cx="2601600" cy="261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365750" spcFirstLastPara="1" rIns="3657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9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6273525" y="2120325"/>
            <a:ext cx="1838100" cy="163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2" type="subTitle"/>
          </p:nvPr>
        </p:nvSpPr>
        <p:spPr>
          <a:xfrm>
            <a:off x="3087750" y="4065325"/>
            <a:ext cx="16341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3" type="subTitle"/>
          </p:nvPr>
        </p:nvSpPr>
        <p:spPr>
          <a:xfrm>
            <a:off x="6947175" y="4065325"/>
            <a:ext cx="16341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4" type="subTitle"/>
          </p:nvPr>
        </p:nvSpPr>
        <p:spPr>
          <a:xfrm>
            <a:off x="2414000" y="2120325"/>
            <a:ext cx="1838100" cy="163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BLANK_1_2"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subTitle"/>
          </p:nvPr>
        </p:nvSpPr>
        <p:spPr>
          <a:xfrm>
            <a:off x="1404075" y="1968010"/>
            <a:ext cx="24762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2" type="subTitle"/>
          </p:nvPr>
        </p:nvSpPr>
        <p:spPr>
          <a:xfrm>
            <a:off x="712575" y="1563925"/>
            <a:ext cx="31677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3" type="subTitle"/>
          </p:nvPr>
        </p:nvSpPr>
        <p:spPr>
          <a:xfrm>
            <a:off x="5263400" y="1968010"/>
            <a:ext cx="24762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4" type="subTitle"/>
          </p:nvPr>
        </p:nvSpPr>
        <p:spPr>
          <a:xfrm>
            <a:off x="5263400" y="1563925"/>
            <a:ext cx="31677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5" type="subTitle"/>
          </p:nvPr>
        </p:nvSpPr>
        <p:spPr>
          <a:xfrm>
            <a:off x="1404075" y="3564903"/>
            <a:ext cx="24762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6" type="subTitle"/>
          </p:nvPr>
        </p:nvSpPr>
        <p:spPr>
          <a:xfrm>
            <a:off x="712575" y="3160824"/>
            <a:ext cx="31677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7" type="subTitle"/>
          </p:nvPr>
        </p:nvSpPr>
        <p:spPr>
          <a:xfrm>
            <a:off x="5263400" y="3564903"/>
            <a:ext cx="24762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8" type="subTitle"/>
          </p:nvPr>
        </p:nvSpPr>
        <p:spPr>
          <a:xfrm>
            <a:off x="5263400" y="3160824"/>
            <a:ext cx="31677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572000" y="536925"/>
            <a:ext cx="4572000" cy="406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4980974" y="2273175"/>
            <a:ext cx="345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4980974" y="1363575"/>
            <a:ext cx="34506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426700" y="3114125"/>
            <a:ext cx="3004800" cy="6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BLANK_1_2_1"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" type="subTitle"/>
          </p:nvPr>
        </p:nvSpPr>
        <p:spPr>
          <a:xfrm>
            <a:off x="981025" y="2272800"/>
            <a:ext cx="1841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2" type="subTitle"/>
          </p:nvPr>
        </p:nvSpPr>
        <p:spPr>
          <a:xfrm>
            <a:off x="981025" y="1944925"/>
            <a:ext cx="18414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3" type="subTitle"/>
          </p:nvPr>
        </p:nvSpPr>
        <p:spPr>
          <a:xfrm>
            <a:off x="981025" y="4022099"/>
            <a:ext cx="1841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4" type="subTitle"/>
          </p:nvPr>
        </p:nvSpPr>
        <p:spPr>
          <a:xfrm>
            <a:off x="981025" y="3694211"/>
            <a:ext cx="18414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5" type="subTitle"/>
          </p:nvPr>
        </p:nvSpPr>
        <p:spPr>
          <a:xfrm>
            <a:off x="3651375" y="2272800"/>
            <a:ext cx="1841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6" type="subTitle"/>
          </p:nvPr>
        </p:nvSpPr>
        <p:spPr>
          <a:xfrm>
            <a:off x="3651375" y="1944925"/>
            <a:ext cx="18414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7" type="subTitle"/>
          </p:nvPr>
        </p:nvSpPr>
        <p:spPr>
          <a:xfrm>
            <a:off x="3651375" y="4022099"/>
            <a:ext cx="1841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8" type="subTitle"/>
          </p:nvPr>
        </p:nvSpPr>
        <p:spPr>
          <a:xfrm>
            <a:off x="3651375" y="3694211"/>
            <a:ext cx="18414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9" type="subTitle"/>
          </p:nvPr>
        </p:nvSpPr>
        <p:spPr>
          <a:xfrm>
            <a:off x="6321725" y="2272800"/>
            <a:ext cx="1841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3" type="subTitle"/>
          </p:nvPr>
        </p:nvSpPr>
        <p:spPr>
          <a:xfrm>
            <a:off x="6321725" y="1944925"/>
            <a:ext cx="18414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14" type="subTitle"/>
          </p:nvPr>
        </p:nvSpPr>
        <p:spPr>
          <a:xfrm>
            <a:off x="6321725" y="4022099"/>
            <a:ext cx="18414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5" type="subTitle"/>
          </p:nvPr>
        </p:nvSpPr>
        <p:spPr>
          <a:xfrm>
            <a:off x="6321725" y="3694211"/>
            <a:ext cx="18414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BLANK_1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4572000" y="536925"/>
            <a:ext cx="4572000" cy="406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22"/>
          <p:cNvSpPr txBox="1"/>
          <p:nvPr>
            <p:ph type="title"/>
          </p:nvPr>
        </p:nvSpPr>
        <p:spPr>
          <a:xfrm>
            <a:off x="1134675" y="1199100"/>
            <a:ext cx="30153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2" type="title"/>
          </p:nvPr>
        </p:nvSpPr>
        <p:spPr>
          <a:xfrm>
            <a:off x="4994100" y="1199100"/>
            <a:ext cx="30153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1" type="subTitle"/>
          </p:nvPr>
        </p:nvSpPr>
        <p:spPr>
          <a:xfrm>
            <a:off x="1134675" y="2582700"/>
            <a:ext cx="3015300" cy="13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21" name="Google Shape;121;p22"/>
          <p:cNvSpPr txBox="1"/>
          <p:nvPr>
            <p:ph idx="3" type="subTitle"/>
          </p:nvPr>
        </p:nvSpPr>
        <p:spPr>
          <a:xfrm>
            <a:off x="4994100" y="2582700"/>
            <a:ext cx="3015300" cy="13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CUSTOM_2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hasCustomPrompt="1" type="title"/>
          </p:nvPr>
        </p:nvSpPr>
        <p:spPr>
          <a:xfrm>
            <a:off x="4275225" y="734150"/>
            <a:ext cx="4156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3"/>
          <p:cNvSpPr txBox="1"/>
          <p:nvPr>
            <p:ph idx="1" type="subTitle"/>
          </p:nvPr>
        </p:nvSpPr>
        <p:spPr>
          <a:xfrm>
            <a:off x="4275225" y="1368300"/>
            <a:ext cx="41562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hasCustomPrompt="1" idx="2" type="title"/>
          </p:nvPr>
        </p:nvSpPr>
        <p:spPr>
          <a:xfrm>
            <a:off x="4275225" y="3374150"/>
            <a:ext cx="4156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23"/>
          <p:cNvSpPr txBox="1"/>
          <p:nvPr>
            <p:ph idx="3" type="subTitle"/>
          </p:nvPr>
        </p:nvSpPr>
        <p:spPr>
          <a:xfrm>
            <a:off x="4275225" y="4008250"/>
            <a:ext cx="41562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7" name="Google Shape;127;p23"/>
          <p:cNvSpPr txBox="1"/>
          <p:nvPr>
            <p:ph hasCustomPrompt="1" idx="4" type="title"/>
          </p:nvPr>
        </p:nvSpPr>
        <p:spPr>
          <a:xfrm>
            <a:off x="4275225" y="2054175"/>
            <a:ext cx="4156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3"/>
          <p:cNvSpPr txBox="1"/>
          <p:nvPr>
            <p:ph idx="5" type="subTitle"/>
          </p:nvPr>
        </p:nvSpPr>
        <p:spPr>
          <a:xfrm>
            <a:off x="4275225" y="2688275"/>
            <a:ext cx="41562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4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1588200" y="1456075"/>
            <a:ext cx="5967600" cy="152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4"/>
          <p:cNvSpPr txBox="1"/>
          <p:nvPr>
            <p:ph idx="1" type="subTitle"/>
          </p:nvPr>
        </p:nvSpPr>
        <p:spPr>
          <a:xfrm>
            <a:off x="1874125" y="3110775"/>
            <a:ext cx="2038800" cy="10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2" type="subTitle"/>
          </p:nvPr>
        </p:nvSpPr>
        <p:spPr>
          <a:xfrm>
            <a:off x="5231575" y="3110775"/>
            <a:ext cx="2038800" cy="10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hasCustomPrompt="1" type="title"/>
          </p:nvPr>
        </p:nvSpPr>
        <p:spPr>
          <a:xfrm>
            <a:off x="1972825" y="1825863"/>
            <a:ext cx="1841400" cy="4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4"/>
          <p:cNvSpPr txBox="1"/>
          <p:nvPr>
            <p:ph idx="3" type="subTitle"/>
          </p:nvPr>
        </p:nvSpPr>
        <p:spPr>
          <a:xfrm>
            <a:off x="1972825" y="2291988"/>
            <a:ext cx="1841400" cy="31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5" name="Google Shape;135;p24"/>
          <p:cNvSpPr txBox="1"/>
          <p:nvPr>
            <p:ph hasCustomPrompt="1" idx="4" type="title"/>
          </p:nvPr>
        </p:nvSpPr>
        <p:spPr>
          <a:xfrm>
            <a:off x="5330275" y="1825863"/>
            <a:ext cx="1841400" cy="4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24"/>
          <p:cNvSpPr txBox="1"/>
          <p:nvPr>
            <p:ph idx="5" type="subTitle"/>
          </p:nvPr>
        </p:nvSpPr>
        <p:spPr>
          <a:xfrm>
            <a:off x="5330275" y="2291988"/>
            <a:ext cx="1841400" cy="31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7" name="Google Shape;137;p24"/>
          <p:cNvSpPr txBox="1"/>
          <p:nvPr>
            <p:ph idx="6"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CUSTOM_3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ctrTitle"/>
          </p:nvPr>
        </p:nvSpPr>
        <p:spPr>
          <a:xfrm>
            <a:off x="2642425" y="1190924"/>
            <a:ext cx="3859200" cy="72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2642375" y="2179874"/>
            <a:ext cx="38592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USTOM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3796725" y="0"/>
            <a:ext cx="4634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3" name="Google Shape;143;p26"/>
          <p:cNvSpPr txBox="1"/>
          <p:nvPr>
            <p:ph type="ctrTitle"/>
          </p:nvPr>
        </p:nvSpPr>
        <p:spPr>
          <a:xfrm>
            <a:off x="4184500" y="729418"/>
            <a:ext cx="3859200" cy="768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1" type="subTitle"/>
          </p:nvPr>
        </p:nvSpPr>
        <p:spPr>
          <a:xfrm>
            <a:off x="4184450" y="1541836"/>
            <a:ext cx="3859200" cy="12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5" name="Google Shape;145;p26"/>
          <p:cNvSpPr txBox="1"/>
          <p:nvPr/>
        </p:nvSpPr>
        <p:spPr>
          <a:xfrm>
            <a:off x="4554400" y="3594225"/>
            <a:ext cx="31194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12575" y="1235088"/>
            <a:ext cx="7719000" cy="3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8431575" y="567100"/>
            <a:ext cx="712500" cy="38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4572000" y="536925"/>
            <a:ext cx="3859500" cy="406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053525" y="3073175"/>
            <a:ext cx="3177600" cy="9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912950" y="3073175"/>
            <a:ext cx="3177600" cy="9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3" type="subTitle"/>
          </p:nvPr>
        </p:nvSpPr>
        <p:spPr>
          <a:xfrm>
            <a:off x="1053525" y="2669100"/>
            <a:ext cx="31776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4" type="subTitle"/>
          </p:nvPr>
        </p:nvSpPr>
        <p:spPr>
          <a:xfrm>
            <a:off x="4912950" y="2669100"/>
            <a:ext cx="3177600" cy="31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2749275" y="0"/>
            <a:ext cx="6394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4803825" y="1109900"/>
            <a:ext cx="3395700" cy="56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4803825" y="1840000"/>
            <a:ext cx="3395700" cy="2193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0" y="955050"/>
            <a:ext cx="3951000" cy="323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713225" y="1301550"/>
            <a:ext cx="2746200" cy="25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712575" y="1233175"/>
            <a:ext cx="3837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712575" y="2803075"/>
            <a:ext cx="383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572000" y="724075"/>
            <a:ext cx="3859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2064550" y="536925"/>
            <a:ext cx="5014800" cy="406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2467000" y="1505400"/>
            <a:ext cx="4209900" cy="17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</a:lstStyle>
          <a:p/>
        </p:txBody>
      </p:sp>
      <p:sp>
        <p:nvSpPr>
          <p:cNvPr id="44" name="Google Shape;44;p10"/>
          <p:cNvSpPr txBox="1"/>
          <p:nvPr>
            <p:ph type="title"/>
          </p:nvPr>
        </p:nvSpPr>
        <p:spPr>
          <a:xfrm>
            <a:off x="2467050" y="3255600"/>
            <a:ext cx="4209900" cy="3825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2575" y="1235088"/>
            <a:ext cx="7719000" cy="3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□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□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orient="horz" pos="34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2897">
          <p15:clr>
            <a:srgbClr val="EA4335"/>
          </p15:clr>
        </p15:guide>
        <p15:guide id="9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PdLWiX-gk496GWtIQtdGshCLPOw7rqDw/view" TargetMode="External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9YS9lc5AvgUOpNBUlYypdsKkHfHvLkuH/view" TargetMode="External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R9PkzEFJhUB8Q8B3rz9qwiCvGC2UuiKX/view" TargetMode="External"/><Relationship Id="rId4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ispot.tv/ad/OLhq/cleveland-clinic-here-for-you-everything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ctrTitle"/>
          </p:nvPr>
        </p:nvSpPr>
        <p:spPr>
          <a:xfrm>
            <a:off x="1105675" y="963450"/>
            <a:ext cx="3980100" cy="17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Arial"/>
                <a:ea typeface="Arial"/>
                <a:cs typeface="Arial"/>
                <a:sym typeface="Arial"/>
              </a:rPr>
              <a:t>Chatbots, 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Arial"/>
                <a:ea typeface="Arial"/>
                <a:cs typeface="Arial"/>
                <a:sym typeface="Arial"/>
              </a:rPr>
              <a:t>Gen Z, and the Cleveland Clinic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A Consumer Behavior Case Study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 txBox="1"/>
          <p:nvPr>
            <p:ph idx="1" type="subTitle"/>
          </p:nvPr>
        </p:nvSpPr>
        <p:spPr>
          <a:xfrm>
            <a:off x="1166125" y="3289180"/>
            <a:ext cx="3859200" cy="9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DD-602-02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Online Consumer Behavior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Chelsie Vasco, Effie Loupakis, and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Olivia Ujlaki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950" y="-273989"/>
            <a:ext cx="3859200" cy="5790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000" y="1171975"/>
            <a:ext cx="1667900" cy="30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 txBox="1"/>
          <p:nvPr>
            <p:ph idx="1" type="subTitle"/>
          </p:nvPr>
        </p:nvSpPr>
        <p:spPr>
          <a:xfrm>
            <a:off x="950675" y="1840000"/>
            <a:ext cx="3395700" cy="21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Mobile first ads that focus on mental health featuring images of patients that look like members of Gen Z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36"/>
          <p:cNvGrpSpPr/>
          <p:nvPr/>
        </p:nvGrpSpPr>
        <p:grpSpPr>
          <a:xfrm>
            <a:off x="6722696" y="844953"/>
            <a:ext cx="2134515" cy="3869390"/>
            <a:chOff x="3336600" y="3468450"/>
            <a:chExt cx="336250" cy="668300"/>
          </a:xfrm>
        </p:grpSpPr>
        <p:sp>
          <p:nvSpPr>
            <p:cNvPr id="265" name="Google Shape;265;p36"/>
            <p:cNvSpPr/>
            <p:nvPr/>
          </p:nvSpPr>
          <p:spPr>
            <a:xfrm>
              <a:off x="3336600" y="3468450"/>
              <a:ext cx="336250" cy="668300"/>
            </a:xfrm>
            <a:custGeom>
              <a:rect b="b" l="l" r="r" t="t"/>
              <a:pathLst>
                <a:path extrusionOk="0" h="26732" w="13450">
                  <a:moveTo>
                    <a:pt x="12354" y="461"/>
                  </a:moveTo>
                  <a:cubicBezTo>
                    <a:pt x="12730" y="461"/>
                    <a:pt x="13031" y="762"/>
                    <a:pt x="13031" y="1139"/>
                  </a:cubicBezTo>
                  <a:lnTo>
                    <a:pt x="13031" y="24221"/>
                  </a:lnTo>
                  <a:cubicBezTo>
                    <a:pt x="13031" y="24598"/>
                    <a:pt x="12730" y="24899"/>
                    <a:pt x="12354" y="24899"/>
                  </a:cubicBezTo>
                  <a:lnTo>
                    <a:pt x="1097" y="24899"/>
                  </a:lnTo>
                  <a:cubicBezTo>
                    <a:pt x="720" y="24899"/>
                    <a:pt x="419" y="24598"/>
                    <a:pt x="419" y="24221"/>
                  </a:cubicBezTo>
                  <a:lnTo>
                    <a:pt x="419" y="1139"/>
                  </a:lnTo>
                  <a:cubicBezTo>
                    <a:pt x="419" y="762"/>
                    <a:pt x="720" y="461"/>
                    <a:pt x="1097" y="461"/>
                  </a:cubicBezTo>
                  <a:close/>
                  <a:moveTo>
                    <a:pt x="1022" y="0"/>
                  </a:moveTo>
                  <a:cubicBezTo>
                    <a:pt x="461" y="0"/>
                    <a:pt x="1" y="452"/>
                    <a:pt x="1" y="1021"/>
                  </a:cubicBezTo>
                  <a:lnTo>
                    <a:pt x="1" y="25711"/>
                  </a:lnTo>
                  <a:cubicBezTo>
                    <a:pt x="1" y="26280"/>
                    <a:pt x="461" y="26732"/>
                    <a:pt x="1022" y="26732"/>
                  </a:cubicBezTo>
                  <a:lnTo>
                    <a:pt x="12429" y="26732"/>
                  </a:lnTo>
                  <a:cubicBezTo>
                    <a:pt x="12998" y="26732"/>
                    <a:pt x="13450" y="26271"/>
                    <a:pt x="13450" y="25711"/>
                  </a:cubicBezTo>
                  <a:lnTo>
                    <a:pt x="13450" y="1021"/>
                  </a:lnTo>
                  <a:cubicBezTo>
                    <a:pt x="13450" y="452"/>
                    <a:pt x="12998" y="0"/>
                    <a:pt x="12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3490375" y="4105350"/>
              <a:ext cx="18250" cy="18225"/>
            </a:xfrm>
            <a:custGeom>
              <a:rect b="b" l="l" r="r" t="t"/>
              <a:pathLst>
                <a:path extrusionOk="0" h="729" w="730">
                  <a:moveTo>
                    <a:pt x="511" y="84"/>
                  </a:moveTo>
                  <a:cubicBezTo>
                    <a:pt x="587" y="84"/>
                    <a:pt x="645" y="143"/>
                    <a:pt x="645" y="218"/>
                  </a:cubicBezTo>
                  <a:lnTo>
                    <a:pt x="645" y="511"/>
                  </a:lnTo>
                  <a:cubicBezTo>
                    <a:pt x="645" y="586"/>
                    <a:pt x="587" y="653"/>
                    <a:pt x="511" y="653"/>
                  </a:cubicBezTo>
                  <a:lnTo>
                    <a:pt x="219" y="653"/>
                  </a:lnTo>
                  <a:cubicBezTo>
                    <a:pt x="143" y="653"/>
                    <a:pt x="76" y="586"/>
                    <a:pt x="76" y="511"/>
                  </a:cubicBezTo>
                  <a:lnTo>
                    <a:pt x="76" y="218"/>
                  </a:lnTo>
                  <a:cubicBezTo>
                    <a:pt x="76" y="143"/>
                    <a:pt x="143" y="84"/>
                    <a:pt x="219" y="84"/>
                  </a:cubicBezTo>
                  <a:close/>
                  <a:moveTo>
                    <a:pt x="219" y="0"/>
                  </a:moveTo>
                  <a:cubicBezTo>
                    <a:pt x="101" y="0"/>
                    <a:pt x="1" y="101"/>
                    <a:pt x="1" y="218"/>
                  </a:cubicBezTo>
                  <a:lnTo>
                    <a:pt x="1" y="511"/>
                  </a:lnTo>
                  <a:cubicBezTo>
                    <a:pt x="1" y="628"/>
                    <a:pt x="101" y="729"/>
                    <a:pt x="219" y="729"/>
                  </a:cubicBezTo>
                  <a:lnTo>
                    <a:pt x="511" y="729"/>
                  </a:lnTo>
                  <a:cubicBezTo>
                    <a:pt x="629" y="729"/>
                    <a:pt x="729" y="628"/>
                    <a:pt x="729" y="511"/>
                  </a:cubicBezTo>
                  <a:lnTo>
                    <a:pt x="729" y="218"/>
                  </a:lnTo>
                  <a:cubicBezTo>
                    <a:pt x="729" y="101"/>
                    <a:pt x="629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36"/>
          <p:cNvSpPr/>
          <p:nvPr/>
        </p:nvSpPr>
        <p:spPr>
          <a:xfrm>
            <a:off x="0" y="1060125"/>
            <a:ext cx="4091400" cy="38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6"/>
          <p:cNvSpPr txBox="1"/>
          <p:nvPr>
            <p:ph type="title"/>
          </p:nvPr>
        </p:nvSpPr>
        <p:spPr>
          <a:xfrm>
            <a:off x="155625" y="1060125"/>
            <a:ext cx="3935700" cy="38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Marketing Strategy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6"/>
          <p:cNvSpPr/>
          <p:nvPr/>
        </p:nvSpPr>
        <p:spPr>
          <a:xfrm rot="4779059">
            <a:off x="5433752" y="800818"/>
            <a:ext cx="452562" cy="650159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/>
          <p:nvPr/>
        </p:nvSpPr>
        <p:spPr>
          <a:xfrm>
            <a:off x="1008550" y="1609699"/>
            <a:ext cx="1675200" cy="133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7"/>
          <p:cNvSpPr txBox="1"/>
          <p:nvPr/>
        </p:nvSpPr>
        <p:spPr>
          <a:xfrm>
            <a:off x="856300" y="3685950"/>
            <a:ext cx="21858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76" name="Google Shape;276;p37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Snapchat Filters</a:t>
            </a:r>
            <a:endParaRPr/>
          </a:p>
        </p:txBody>
      </p:sp>
      <p:sp>
        <p:nvSpPr>
          <p:cNvPr id="277" name="Google Shape;277;p37"/>
          <p:cNvSpPr/>
          <p:nvPr/>
        </p:nvSpPr>
        <p:spPr>
          <a:xfrm>
            <a:off x="774550" y="2774000"/>
            <a:ext cx="453300" cy="45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</a:rPr>
              <a:t>01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278" name="Google Shape;278;p37"/>
          <p:cNvSpPr txBox="1"/>
          <p:nvPr/>
        </p:nvSpPr>
        <p:spPr>
          <a:xfrm>
            <a:off x="1008550" y="1755500"/>
            <a:ext cx="1675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</a:rPr>
              <a:t>Mental Health Awareness Day</a:t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October 10th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279" name="Google Shape;279;p37"/>
          <p:cNvPicPr preferRelativeResize="0"/>
          <p:nvPr/>
        </p:nvPicPr>
        <p:blipFill rotWithShape="1">
          <a:blip r:embed="rId3">
            <a:alphaModFix/>
          </a:blip>
          <a:srcRect b="0" l="0" r="0" t="66460"/>
          <a:stretch/>
        </p:blipFill>
        <p:spPr>
          <a:xfrm>
            <a:off x="932925" y="3294376"/>
            <a:ext cx="1826450" cy="108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7"/>
          <p:cNvSpPr/>
          <p:nvPr/>
        </p:nvSpPr>
        <p:spPr>
          <a:xfrm>
            <a:off x="3497950" y="1624849"/>
            <a:ext cx="1675200" cy="133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3245725" y="2774000"/>
            <a:ext cx="453300" cy="45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</a:rPr>
              <a:t>02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3512625" y="1655150"/>
            <a:ext cx="1675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</a:rPr>
              <a:t>National Coming Out </a:t>
            </a:r>
            <a:r>
              <a:rPr b="1" lang="en" sz="1500">
                <a:solidFill>
                  <a:srgbClr val="FFFFFF"/>
                </a:solidFill>
              </a:rPr>
              <a:t>Day</a:t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October 11th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 rotWithShape="1">
          <a:blip r:embed="rId4">
            <a:alphaModFix/>
          </a:blip>
          <a:srcRect b="0" l="0" r="0" t="28021"/>
          <a:stretch/>
        </p:blipFill>
        <p:spPr>
          <a:xfrm>
            <a:off x="3699025" y="3059438"/>
            <a:ext cx="1463376" cy="1872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/>
          <p:nvPr/>
        </p:nvSpPr>
        <p:spPr>
          <a:xfrm>
            <a:off x="6151875" y="1617936"/>
            <a:ext cx="1675200" cy="133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7"/>
          <p:cNvSpPr/>
          <p:nvPr/>
        </p:nvSpPr>
        <p:spPr>
          <a:xfrm>
            <a:off x="5917875" y="2782238"/>
            <a:ext cx="453300" cy="45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</a:rPr>
              <a:t>03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286" name="Google Shape;286;p37"/>
          <p:cNvSpPr txBox="1"/>
          <p:nvPr/>
        </p:nvSpPr>
        <p:spPr>
          <a:xfrm>
            <a:off x="6151875" y="1599751"/>
            <a:ext cx="16752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</a:rPr>
              <a:t>Transgender Awareness Week</a:t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November 13-19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 rotWithShape="1">
          <a:blip r:embed="rId5">
            <a:alphaModFix/>
          </a:blip>
          <a:srcRect b="0" l="0" r="0" t="50199"/>
          <a:stretch/>
        </p:blipFill>
        <p:spPr>
          <a:xfrm>
            <a:off x="6280025" y="3344325"/>
            <a:ext cx="1675199" cy="1483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/>
          <p:nvPr>
            <p:ph type="title"/>
          </p:nvPr>
        </p:nvSpPr>
        <p:spPr>
          <a:xfrm>
            <a:off x="-255425" y="325575"/>
            <a:ext cx="33957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endParaRPr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38" title="15sec Youtube a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050" y="1261862"/>
            <a:ext cx="4657349" cy="26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8"/>
          <p:cNvSpPr txBox="1"/>
          <p:nvPr/>
        </p:nvSpPr>
        <p:spPr>
          <a:xfrm>
            <a:off x="573900" y="1177700"/>
            <a:ext cx="3083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Market research shows the ideal length for a Youtube ad is between 15-20 seconds (Idea Rocket)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Our ad focuses on the GenZ user, staying clear of hospital and clinical imagery and centering around their lifestyle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/>
          <p:nvPr/>
        </p:nvSpPr>
        <p:spPr>
          <a:xfrm>
            <a:off x="0" y="1060125"/>
            <a:ext cx="4091400" cy="38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9"/>
          <p:cNvSpPr txBox="1"/>
          <p:nvPr>
            <p:ph type="title"/>
          </p:nvPr>
        </p:nvSpPr>
        <p:spPr>
          <a:xfrm>
            <a:off x="-588325" y="971475"/>
            <a:ext cx="44454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Tiktok and Instagram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9"/>
          <p:cNvSpPr txBox="1"/>
          <p:nvPr>
            <p:ph idx="1" type="subTitle"/>
          </p:nvPr>
        </p:nvSpPr>
        <p:spPr>
          <a:xfrm>
            <a:off x="950675" y="1840000"/>
            <a:ext cx="3832800" cy="21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is a modified version of the YouTube ad optimized for vertical mobile displays on TikTok and Instagram Reels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39" title="(TikTok Video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9996" y="874350"/>
            <a:ext cx="2211178" cy="393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/>
          <p:nvPr>
            <p:ph type="title"/>
          </p:nvPr>
        </p:nvSpPr>
        <p:spPr>
          <a:xfrm>
            <a:off x="713225" y="829775"/>
            <a:ext cx="59676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Tiktok and Instagram </a:t>
            </a:r>
            <a:endParaRPr sz="2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Reels</a:t>
            </a:r>
            <a:endParaRPr sz="2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0"/>
          <p:cNvSpPr txBox="1"/>
          <p:nvPr/>
        </p:nvSpPr>
        <p:spPr>
          <a:xfrm>
            <a:off x="713225" y="1667075"/>
            <a:ext cx="28458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Created to not disrupt scroll flow and ideally used with influencers local to Cleveland and </a:t>
            </a:r>
            <a:r>
              <a:rPr lang="en">
                <a:solidFill>
                  <a:srgbClr val="FFFFFF"/>
                </a:solidFill>
              </a:rPr>
              <a:t>relevant</a:t>
            </a:r>
            <a:r>
              <a:rPr lang="en">
                <a:solidFill>
                  <a:srgbClr val="FFFFFF"/>
                </a:solidFill>
              </a:rPr>
              <a:t> to Gen Z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09" name="Google Shape;309;p40" title="Pop of Color Brand Intro Education TikTok In-Feed A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3652" y="766164"/>
            <a:ext cx="2266375" cy="402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/>
          <p:nvPr>
            <p:ph type="title"/>
          </p:nvPr>
        </p:nvSpPr>
        <p:spPr>
          <a:xfrm>
            <a:off x="-1465275" y="609200"/>
            <a:ext cx="59676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sz="2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176050" y="1667075"/>
            <a:ext cx="5867100" cy="21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A personalized healthcare chatbot service would attract more members of Generation Z to Cleveland Clinic.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Cleveland Clinic will need to create awareness of its chatbot services to generate adoption.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>
                <a:solidFill>
                  <a:srgbClr val="FFFFFF"/>
                </a:solidFill>
              </a:rPr>
              <a:t>AI-powered mobile-friendly chatbots, would be a welcome avenue for Generation Z to engage with for mental health services</a:t>
            </a:r>
            <a:r>
              <a:rPr lang="en" sz="1500">
                <a:solidFill>
                  <a:srgbClr val="FFFFFF"/>
                </a:solidFill>
              </a:rPr>
              <a:t>.</a:t>
            </a:r>
            <a:endParaRPr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Introduction</a:t>
            </a:r>
            <a:r>
              <a:rPr lang="en"/>
              <a:t> </a:t>
            </a:r>
            <a:endParaRPr/>
          </a:p>
        </p:txBody>
      </p:sp>
      <p:sp>
        <p:nvSpPr>
          <p:cNvPr id="158" name="Google Shape;158;p28"/>
          <p:cNvSpPr/>
          <p:nvPr/>
        </p:nvSpPr>
        <p:spPr>
          <a:xfrm>
            <a:off x="6137600" y="2825250"/>
            <a:ext cx="1547515" cy="1548725"/>
          </a:xfrm>
          <a:custGeom>
            <a:rect b="b" l="l" r="r" t="t"/>
            <a:pathLst>
              <a:path extrusionOk="0" h="37113" w="25063">
                <a:moveTo>
                  <a:pt x="0" y="1"/>
                </a:moveTo>
                <a:lnTo>
                  <a:pt x="0" y="37112"/>
                </a:lnTo>
                <a:lnTo>
                  <a:pt x="25063" y="37112"/>
                </a:lnTo>
                <a:lnTo>
                  <a:pt x="2506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What we learned and final thoughts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59" name="Google Shape;159;p28"/>
          <p:cNvGrpSpPr/>
          <p:nvPr/>
        </p:nvGrpSpPr>
        <p:grpSpPr>
          <a:xfrm>
            <a:off x="6137600" y="1764525"/>
            <a:ext cx="1866975" cy="1060800"/>
            <a:chOff x="1266525" y="1295525"/>
            <a:chExt cx="1866975" cy="1060800"/>
          </a:xfrm>
        </p:grpSpPr>
        <p:sp>
          <p:nvSpPr>
            <p:cNvPr id="160" name="Google Shape;160;p28"/>
            <p:cNvSpPr/>
            <p:nvPr/>
          </p:nvSpPr>
          <p:spPr>
            <a:xfrm>
              <a:off x="2591400" y="1928225"/>
              <a:ext cx="542100" cy="275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266525" y="1295525"/>
              <a:ext cx="1547400" cy="1060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28"/>
          <p:cNvSpPr txBox="1"/>
          <p:nvPr/>
        </p:nvSpPr>
        <p:spPr>
          <a:xfrm>
            <a:off x="6137600" y="2207600"/>
            <a:ext cx="1536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Conclusion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6380982" y="1972426"/>
            <a:ext cx="10608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b="1" sz="2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4513875" y="2356250"/>
            <a:ext cx="1547515" cy="1548725"/>
          </a:xfrm>
          <a:custGeom>
            <a:rect b="b" l="l" r="r" t="t"/>
            <a:pathLst>
              <a:path extrusionOk="0" h="37113" w="25063">
                <a:moveTo>
                  <a:pt x="0" y="1"/>
                </a:moveTo>
                <a:lnTo>
                  <a:pt x="0" y="37112"/>
                </a:lnTo>
                <a:lnTo>
                  <a:pt x="25063" y="37112"/>
                </a:lnTo>
                <a:lnTo>
                  <a:pt x="2506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Our findings and digital marketing campaign plans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65" name="Google Shape;165;p28"/>
          <p:cNvGrpSpPr/>
          <p:nvPr/>
        </p:nvGrpSpPr>
        <p:grpSpPr>
          <a:xfrm>
            <a:off x="4513975" y="1295525"/>
            <a:ext cx="1866975" cy="1060800"/>
            <a:chOff x="1266525" y="1295525"/>
            <a:chExt cx="1866975" cy="1060800"/>
          </a:xfrm>
        </p:grpSpPr>
        <p:sp>
          <p:nvSpPr>
            <p:cNvPr id="166" name="Google Shape;166;p28"/>
            <p:cNvSpPr/>
            <p:nvPr/>
          </p:nvSpPr>
          <p:spPr>
            <a:xfrm>
              <a:off x="2591400" y="1928225"/>
              <a:ext cx="542100" cy="275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266525" y="1295525"/>
              <a:ext cx="1547400" cy="106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28"/>
          <p:cNvSpPr txBox="1"/>
          <p:nvPr/>
        </p:nvSpPr>
        <p:spPr>
          <a:xfrm>
            <a:off x="4513875" y="1738625"/>
            <a:ext cx="15474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Campaign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4757236" y="1503439"/>
            <a:ext cx="10608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</a:rPr>
              <a:t>03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2890150" y="2825250"/>
            <a:ext cx="1547515" cy="1548725"/>
          </a:xfrm>
          <a:custGeom>
            <a:rect b="b" l="l" r="r" t="t"/>
            <a:pathLst>
              <a:path extrusionOk="0" h="37113" w="25063">
                <a:moveTo>
                  <a:pt x="0" y="1"/>
                </a:moveTo>
                <a:lnTo>
                  <a:pt x="0" y="37112"/>
                </a:lnTo>
                <a:lnTo>
                  <a:pt x="25063" y="37112"/>
                </a:lnTo>
                <a:lnTo>
                  <a:pt x="2506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Breakdown of primary and secondary data points collected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1" name="Google Shape;171;p28"/>
          <p:cNvGrpSpPr/>
          <p:nvPr/>
        </p:nvGrpSpPr>
        <p:grpSpPr>
          <a:xfrm>
            <a:off x="2890150" y="1764525"/>
            <a:ext cx="1866975" cy="1060800"/>
            <a:chOff x="1266525" y="1295525"/>
            <a:chExt cx="1866975" cy="1060800"/>
          </a:xfrm>
        </p:grpSpPr>
        <p:sp>
          <p:nvSpPr>
            <p:cNvPr id="172" name="Google Shape;172;p28"/>
            <p:cNvSpPr/>
            <p:nvPr/>
          </p:nvSpPr>
          <p:spPr>
            <a:xfrm>
              <a:off x="2591400" y="1928225"/>
              <a:ext cx="542100" cy="275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1266525" y="1295525"/>
              <a:ext cx="1547400" cy="1060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28"/>
          <p:cNvSpPr txBox="1"/>
          <p:nvPr/>
        </p:nvSpPr>
        <p:spPr>
          <a:xfrm>
            <a:off x="2890150" y="2207625"/>
            <a:ext cx="1536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Research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3133502" y="1972439"/>
            <a:ext cx="10608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</a:rPr>
              <a:t>02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176" name="Google Shape;176;p28"/>
          <p:cNvSpPr/>
          <p:nvPr/>
        </p:nvSpPr>
        <p:spPr>
          <a:xfrm>
            <a:off x="1266425" y="2356250"/>
            <a:ext cx="1547515" cy="1548725"/>
          </a:xfrm>
          <a:custGeom>
            <a:rect b="b" l="l" r="r" t="t"/>
            <a:pathLst>
              <a:path extrusionOk="0" h="37113" w="25063">
                <a:moveTo>
                  <a:pt x="0" y="1"/>
                </a:moveTo>
                <a:lnTo>
                  <a:pt x="0" y="37112"/>
                </a:lnTo>
                <a:lnTo>
                  <a:pt x="25063" y="37112"/>
                </a:lnTo>
                <a:lnTo>
                  <a:pt x="2506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Overview of Gen Z &amp; Marketing Opportunity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77" name="Google Shape;177;p28"/>
          <p:cNvGrpSpPr/>
          <p:nvPr/>
        </p:nvGrpSpPr>
        <p:grpSpPr>
          <a:xfrm>
            <a:off x="1266525" y="1295525"/>
            <a:ext cx="1866975" cy="1060800"/>
            <a:chOff x="1266525" y="1295525"/>
            <a:chExt cx="1866975" cy="1060800"/>
          </a:xfrm>
        </p:grpSpPr>
        <p:sp>
          <p:nvSpPr>
            <p:cNvPr id="178" name="Google Shape;178;p28"/>
            <p:cNvSpPr/>
            <p:nvPr/>
          </p:nvSpPr>
          <p:spPr>
            <a:xfrm>
              <a:off x="2591400" y="1928225"/>
              <a:ext cx="542100" cy="275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1266525" y="1295525"/>
              <a:ext cx="1547400" cy="106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28"/>
          <p:cNvSpPr txBox="1"/>
          <p:nvPr/>
        </p:nvSpPr>
        <p:spPr>
          <a:xfrm>
            <a:off x="1266425" y="1738625"/>
            <a:ext cx="15474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Subculture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1509777" y="1503439"/>
            <a:ext cx="10608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</a:rPr>
              <a:t>01</a:t>
            </a:r>
            <a:endParaRPr b="1"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idx="4294967295" type="subTitle"/>
          </p:nvPr>
        </p:nvSpPr>
        <p:spPr>
          <a:xfrm>
            <a:off x="2467100" y="3255600"/>
            <a:ext cx="42099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-SOMEONE FAMOUS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4314950" y="949937"/>
            <a:ext cx="514010" cy="474184"/>
          </a:xfrm>
          <a:custGeom>
            <a:rect b="b" l="l" r="r" t="t"/>
            <a:pathLst>
              <a:path extrusionOk="0" h="122766" w="133077">
                <a:moveTo>
                  <a:pt x="42232" y="0"/>
                </a:moveTo>
                <a:cubicBezTo>
                  <a:pt x="26706" y="7001"/>
                  <a:pt x="15347" y="17312"/>
                  <a:pt x="8180" y="30944"/>
                </a:cubicBezTo>
                <a:cubicBezTo>
                  <a:pt x="2727" y="41172"/>
                  <a:pt x="0" y="57710"/>
                  <a:pt x="0" y="80534"/>
                </a:cubicBezTo>
                <a:lnTo>
                  <a:pt x="0" y="122765"/>
                </a:lnTo>
                <a:lnTo>
                  <a:pt x="49590" y="122765"/>
                </a:lnTo>
                <a:lnTo>
                  <a:pt x="49590" y="69247"/>
                </a:lnTo>
                <a:lnTo>
                  <a:pt x="25444" y="69247"/>
                </a:lnTo>
                <a:cubicBezTo>
                  <a:pt x="25944" y="54435"/>
                  <a:pt x="28420" y="43160"/>
                  <a:pt x="32849" y="35421"/>
                </a:cubicBezTo>
                <a:cubicBezTo>
                  <a:pt x="37267" y="27670"/>
                  <a:pt x="44160" y="21848"/>
                  <a:pt x="53519" y="17931"/>
                </a:cubicBezTo>
                <a:lnTo>
                  <a:pt x="42232" y="0"/>
                </a:lnTo>
                <a:close/>
                <a:moveTo>
                  <a:pt x="121777" y="0"/>
                </a:moveTo>
                <a:cubicBezTo>
                  <a:pt x="106251" y="7001"/>
                  <a:pt x="94905" y="17312"/>
                  <a:pt x="87737" y="30944"/>
                </a:cubicBezTo>
                <a:cubicBezTo>
                  <a:pt x="82272" y="41172"/>
                  <a:pt x="79546" y="57710"/>
                  <a:pt x="79546" y="80534"/>
                </a:cubicBezTo>
                <a:lnTo>
                  <a:pt x="79546" y="122765"/>
                </a:lnTo>
                <a:lnTo>
                  <a:pt x="129147" y="122765"/>
                </a:lnTo>
                <a:lnTo>
                  <a:pt x="129147" y="69247"/>
                </a:lnTo>
                <a:lnTo>
                  <a:pt x="104989" y="69247"/>
                </a:lnTo>
                <a:cubicBezTo>
                  <a:pt x="105501" y="54435"/>
                  <a:pt x="107966" y="43160"/>
                  <a:pt x="112395" y="35421"/>
                </a:cubicBezTo>
                <a:cubicBezTo>
                  <a:pt x="116812" y="27670"/>
                  <a:pt x="123718" y="21848"/>
                  <a:pt x="133076" y="17931"/>
                </a:cubicBezTo>
                <a:lnTo>
                  <a:pt x="1217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2467000" y="1505400"/>
            <a:ext cx="4209900" cy="17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“Gen Z is changing the social landscape. Marketers better take note or they won’t keep up”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>
            <p:ph type="title"/>
          </p:nvPr>
        </p:nvSpPr>
        <p:spPr>
          <a:xfrm>
            <a:off x="2467050" y="3255600"/>
            <a:ext cx="4209900" cy="3825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–Planoly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Generation Z: Secondary Research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0"/>
          <p:cNvSpPr txBox="1"/>
          <p:nvPr>
            <p:ph idx="2" type="subTitle"/>
          </p:nvPr>
        </p:nvSpPr>
        <p:spPr>
          <a:xfrm>
            <a:off x="713225" y="1389775"/>
            <a:ext cx="31677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Digital Natives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0"/>
          <p:cNvSpPr txBox="1"/>
          <p:nvPr>
            <p:ph idx="3" type="subTitle"/>
          </p:nvPr>
        </p:nvSpPr>
        <p:spPr>
          <a:xfrm>
            <a:off x="713225" y="1817050"/>
            <a:ext cx="31677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only generation of complete “digital natives”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0"/>
          <p:cNvSpPr txBox="1"/>
          <p:nvPr>
            <p:ph idx="6" type="subTitle"/>
          </p:nvPr>
        </p:nvSpPr>
        <p:spPr>
          <a:xfrm>
            <a:off x="713225" y="2986674"/>
            <a:ext cx="31677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Socialization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713225" y="3301975"/>
            <a:ext cx="3167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Have difficulty disconnecting from technology. Are less emotionally resilient and more insecure than previous generations (Eckleberry-Hunt, Lick, and Hunt para. 7)</a:t>
            </a:r>
            <a:endParaRPr sz="1300"/>
          </a:p>
        </p:txBody>
      </p:sp>
      <p:sp>
        <p:nvSpPr>
          <p:cNvPr id="199" name="Google Shape;199;p30"/>
          <p:cNvSpPr txBox="1"/>
          <p:nvPr>
            <p:ph idx="2" type="subTitle"/>
          </p:nvPr>
        </p:nvSpPr>
        <p:spPr>
          <a:xfrm>
            <a:off x="4650675" y="1389775"/>
            <a:ext cx="31677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Mental Health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0"/>
          <p:cNvSpPr txBox="1"/>
          <p:nvPr>
            <p:ph idx="3" type="subTitle"/>
          </p:nvPr>
        </p:nvSpPr>
        <p:spPr>
          <a:xfrm>
            <a:off x="4650675" y="3389825"/>
            <a:ext cx="31677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r>
              <a:rPr lang="en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of respondents are more likely to choose a healthcare provider that sends email and text reminders, and </a:t>
            </a:r>
            <a:r>
              <a:rPr b="1" lang="en" sz="13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53%</a:t>
            </a:r>
            <a:r>
              <a:rPr lang="en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more likely to choose a provider that offers remote or telemonitoring devices.</a:t>
            </a:r>
            <a:r>
              <a:rPr lang="en" sz="1300">
                <a:solidFill>
                  <a:srgbClr val="FFFFFF"/>
                </a:solidFill>
              </a:rPr>
              <a:t> 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01" name="Google Shape;201;p30"/>
          <p:cNvSpPr txBox="1"/>
          <p:nvPr>
            <p:ph idx="6" type="subTitle"/>
          </p:nvPr>
        </p:nvSpPr>
        <p:spPr>
          <a:xfrm>
            <a:off x="4650675" y="2986674"/>
            <a:ext cx="31677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Healthcare Services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4650675" y="1753225"/>
            <a:ext cx="3167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FFFFFF"/>
                </a:solidFill>
              </a:rPr>
              <a:t>4</a:t>
            </a:r>
            <a:r>
              <a:rPr b="1" lang="en" sz="1300" u="sng">
                <a:solidFill>
                  <a:srgbClr val="FFFFFF"/>
                </a:solidFill>
              </a:rPr>
              <a:t>6%</a:t>
            </a:r>
            <a:r>
              <a:rPr lang="en" sz="1300">
                <a:solidFill>
                  <a:srgbClr val="FFFFFF"/>
                </a:solidFill>
              </a:rPr>
              <a:t> say they are anxious most of the time and </a:t>
            </a:r>
            <a:r>
              <a:rPr b="1" lang="en" sz="1300" u="sng">
                <a:solidFill>
                  <a:srgbClr val="FFFFFF"/>
                </a:solidFill>
              </a:rPr>
              <a:t>48%</a:t>
            </a:r>
            <a:r>
              <a:rPr lang="en" sz="1300">
                <a:solidFill>
                  <a:srgbClr val="FFFFFF"/>
                </a:solidFill>
              </a:rPr>
              <a:t> say they are more stressed since the start of the coronavirus pandemic</a:t>
            </a:r>
            <a:endParaRPr sz="13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1"/>
          <p:cNvPicPr preferRelativeResize="0"/>
          <p:nvPr/>
        </p:nvPicPr>
        <p:blipFill rotWithShape="1">
          <a:blip r:embed="rId3">
            <a:alphaModFix/>
          </a:blip>
          <a:srcRect b="0" l="23690" r="13102" t="0"/>
          <a:stretch/>
        </p:blipFill>
        <p:spPr>
          <a:xfrm>
            <a:off x="712575" y="536925"/>
            <a:ext cx="3859425" cy="40696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/>
          <p:nvPr>
            <p:ph type="title"/>
          </p:nvPr>
        </p:nvSpPr>
        <p:spPr>
          <a:xfrm>
            <a:off x="4754350" y="734200"/>
            <a:ext cx="36765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75%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1"/>
          <p:cNvSpPr txBox="1"/>
          <p:nvPr>
            <p:ph idx="1" type="subTitle"/>
          </p:nvPr>
        </p:nvSpPr>
        <p:spPr>
          <a:xfrm>
            <a:off x="4754925" y="1368300"/>
            <a:ext cx="36765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Avoid Phone Calls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1"/>
          <p:cNvSpPr txBox="1"/>
          <p:nvPr>
            <p:ph idx="2" type="title"/>
          </p:nvPr>
        </p:nvSpPr>
        <p:spPr>
          <a:xfrm>
            <a:off x="4275225" y="3374150"/>
            <a:ext cx="4156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   46%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1"/>
          <p:cNvSpPr txBox="1"/>
          <p:nvPr>
            <p:ph idx="3" type="subTitle"/>
          </p:nvPr>
        </p:nvSpPr>
        <p:spPr>
          <a:xfrm>
            <a:off x="4754925" y="4008250"/>
            <a:ext cx="34305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       Are Anxious Most of the Time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1"/>
          <p:cNvSpPr txBox="1"/>
          <p:nvPr>
            <p:ph idx="4" type="title"/>
          </p:nvPr>
        </p:nvSpPr>
        <p:spPr>
          <a:xfrm>
            <a:off x="4275225" y="2054175"/>
            <a:ext cx="4156200" cy="5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   81%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1"/>
          <p:cNvSpPr txBox="1"/>
          <p:nvPr>
            <p:ph idx="5" type="subTitle"/>
          </p:nvPr>
        </p:nvSpPr>
        <p:spPr>
          <a:xfrm>
            <a:off x="4754925" y="2688275"/>
            <a:ext cx="3676500" cy="40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    Get Anxiety over Making Phone Calls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656" y="536925"/>
            <a:ext cx="4101693" cy="406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Generation Z: 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Research</a:t>
            </a:r>
            <a:endParaRPr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2"/>
          <p:cNvSpPr txBox="1"/>
          <p:nvPr>
            <p:ph idx="2" type="subTitle"/>
          </p:nvPr>
        </p:nvSpPr>
        <p:spPr>
          <a:xfrm>
            <a:off x="713225" y="1389775"/>
            <a:ext cx="31677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Group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2"/>
          <p:cNvSpPr txBox="1"/>
          <p:nvPr>
            <p:ph idx="3" type="subTitle"/>
          </p:nvPr>
        </p:nvSpPr>
        <p:spPr>
          <a:xfrm>
            <a:off x="713225" y="1817050"/>
            <a:ext cx="31677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6 Gen Z’ers: 5 females and 1 male, ages 17-19, for half hour interviews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2"/>
          <p:cNvSpPr txBox="1"/>
          <p:nvPr>
            <p:ph idx="6" type="subTitle"/>
          </p:nvPr>
        </p:nvSpPr>
        <p:spPr>
          <a:xfrm>
            <a:off x="713225" y="2986674"/>
            <a:ext cx="31677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Technology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713225" y="3301975"/>
            <a:ext cx="3167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All interviewees noted a h</a:t>
            </a:r>
            <a:r>
              <a:rPr lang="en">
                <a:solidFill>
                  <a:schemeClr val="lt1"/>
                </a:solidFill>
              </a:rPr>
              <a:t>eavy use of their mobile device for personal and academic purposes. Hesitant towards the adoption of chatbots in healthcare due to privacy/data concerns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4" name="Google Shape;224;p32"/>
          <p:cNvSpPr txBox="1"/>
          <p:nvPr>
            <p:ph idx="2" type="subTitle"/>
          </p:nvPr>
        </p:nvSpPr>
        <p:spPr>
          <a:xfrm>
            <a:off x="4650675" y="1389775"/>
            <a:ext cx="31677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Mental Health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2"/>
          <p:cNvSpPr txBox="1"/>
          <p:nvPr>
            <p:ph idx="3" type="subTitle"/>
          </p:nvPr>
        </p:nvSpPr>
        <p:spPr>
          <a:xfrm>
            <a:off x="4650675" y="3389825"/>
            <a:ext cx="31677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All interviewees appreciate the flexibility of texting and emailing doctors as opposed to arranging in-person visits especially for minor health concerns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2"/>
          <p:cNvSpPr txBox="1"/>
          <p:nvPr>
            <p:ph idx="6" type="subTitle"/>
          </p:nvPr>
        </p:nvSpPr>
        <p:spPr>
          <a:xfrm>
            <a:off x="4650675" y="2986674"/>
            <a:ext cx="31677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Healthcare Services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4650675" y="1753225"/>
            <a:ext cx="316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</a:t>
            </a:r>
            <a:r>
              <a:rPr lang="en">
                <a:solidFill>
                  <a:schemeClr val="lt1"/>
                </a:solidFill>
              </a:rPr>
              <a:t>ll interviewees stated it was “very important,” to care for their mental health, but only one was actually seeking ongoing care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idx="4294967295" type="subTitle"/>
          </p:nvPr>
        </p:nvSpPr>
        <p:spPr>
          <a:xfrm>
            <a:off x="2467100" y="3255600"/>
            <a:ext cx="42099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-SOMEONE FAMOUS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4314950" y="949937"/>
            <a:ext cx="514010" cy="474184"/>
          </a:xfrm>
          <a:custGeom>
            <a:rect b="b" l="l" r="r" t="t"/>
            <a:pathLst>
              <a:path extrusionOk="0" h="122766" w="133077">
                <a:moveTo>
                  <a:pt x="42232" y="0"/>
                </a:moveTo>
                <a:cubicBezTo>
                  <a:pt x="26706" y="7001"/>
                  <a:pt x="15347" y="17312"/>
                  <a:pt x="8180" y="30944"/>
                </a:cubicBezTo>
                <a:cubicBezTo>
                  <a:pt x="2727" y="41172"/>
                  <a:pt x="0" y="57710"/>
                  <a:pt x="0" y="80534"/>
                </a:cubicBezTo>
                <a:lnTo>
                  <a:pt x="0" y="122765"/>
                </a:lnTo>
                <a:lnTo>
                  <a:pt x="49590" y="122765"/>
                </a:lnTo>
                <a:lnTo>
                  <a:pt x="49590" y="69247"/>
                </a:lnTo>
                <a:lnTo>
                  <a:pt x="25444" y="69247"/>
                </a:lnTo>
                <a:cubicBezTo>
                  <a:pt x="25944" y="54435"/>
                  <a:pt x="28420" y="43160"/>
                  <a:pt x="32849" y="35421"/>
                </a:cubicBezTo>
                <a:cubicBezTo>
                  <a:pt x="37267" y="27670"/>
                  <a:pt x="44160" y="21848"/>
                  <a:pt x="53519" y="17931"/>
                </a:cubicBezTo>
                <a:lnTo>
                  <a:pt x="42232" y="0"/>
                </a:lnTo>
                <a:close/>
                <a:moveTo>
                  <a:pt x="121777" y="0"/>
                </a:moveTo>
                <a:cubicBezTo>
                  <a:pt x="106251" y="7001"/>
                  <a:pt x="94905" y="17312"/>
                  <a:pt x="87737" y="30944"/>
                </a:cubicBezTo>
                <a:cubicBezTo>
                  <a:pt x="82272" y="41172"/>
                  <a:pt x="79546" y="57710"/>
                  <a:pt x="79546" y="80534"/>
                </a:cubicBezTo>
                <a:lnTo>
                  <a:pt x="79546" y="122765"/>
                </a:lnTo>
                <a:lnTo>
                  <a:pt x="129147" y="122765"/>
                </a:lnTo>
                <a:lnTo>
                  <a:pt x="129147" y="69247"/>
                </a:lnTo>
                <a:lnTo>
                  <a:pt x="104989" y="69247"/>
                </a:lnTo>
                <a:cubicBezTo>
                  <a:pt x="105501" y="54435"/>
                  <a:pt x="107966" y="43160"/>
                  <a:pt x="112395" y="35421"/>
                </a:cubicBezTo>
                <a:cubicBezTo>
                  <a:pt x="116812" y="27670"/>
                  <a:pt x="123718" y="21848"/>
                  <a:pt x="133076" y="17931"/>
                </a:cubicBezTo>
                <a:lnTo>
                  <a:pt x="1217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2467000" y="1505400"/>
            <a:ext cx="4209900" cy="17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“I wouldn't mind talking to a chat bot [but], I prefer an actual person to talk over my problems with so phone call and text messaging would be nice.”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3"/>
          <p:cNvSpPr txBox="1"/>
          <p:nvPr>
            <p:ph type="title"/>
          </p:nvPr>
        </p:nvSpPr>
        <p:spPr>
          <a:xfrm>
            <a:off x="2467050" y="3255600"/>
            <a:ext cx="4209900" cy="3825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– Interviewee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type="title"/>
          </p:nvPr>
        </p:nvSpPr>
        <p:spPr>
          <a:xfrm>
            <a:off x="49925" y="315100"/>
            <a:ext cx="33957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Our Message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4"/>
          <p:cNvSpPr txBox="1"/>
          <p:nvPr>
            <p:ph idx="1" type="subTitle"/>
          </p:nvPr>
        </p:nvSpPr>
        <p:spPr>
          <a:xfrm>
            <a:off x="562275" y="802700"/>
            <a:ext cx="3173100" cy="31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Builds off of a </a:t>
            </a:r>
            <a:r>
              <a:rPr lang="en" sz="1400" u="sng">
                <a:latin typeface="Arial"/>
                <a:ea typeface="Arial"/>
                <a:cs typeface="Arial"/>
                <a:sym typeface="Arial"/>
                <a:hlinkClick r:id="rId3"/>
              </a:rPr>
              <a:t>TV ad 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March 2021 called “Here for you, everything you need”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Seeks out members of Gen Z on 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 the digital platforms they use most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600" y="1162650"/>
            <a:ext cx="3173099" cy="317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35"/>
          <p:cNvCxnSpPr/>
          <p:nvPr/>
        </p:nvCxnSpPr>
        <p:spPr>
          <a:xfrm>
            <a:off x="1662750" y="3785275"/>
            <a:ext cx="5818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35"/>
          <p:cNvSpPr txBox="1"/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Our Platforms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5"/>
          <p:cNvSpPr/>
          <p:nvPr/>
        </p:nvSpPr>
        <p:spPr>
          <a:xfrm>
            <a:off x="999700" y="2005200"/>
            <a:ext cx="1301700" cy="130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Scroll specific and non-disruptive ads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2947338" y="2005200"/>
            <a:ext cx="1301700" cy="130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15 second,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unskippable ads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251" name="Google Shape;251;p35"/>
          <p:cNvSpPr/>
          <p:nvPr/>
        </p:nvSpPr>
        <p:spPr>
          <a:xfrm>
            <a:off x="4894975" y="2005200"/>
            <a:ext cx="1301700" cy="130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Reels, and static post ads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6842600" y="2005200"/>
            <a:ext cx="1301700" cy="130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National holiday filters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1001350" y="1535375"/>
            <a:ext cx="1298400" cy="31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TikTok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2948988" y="1535375"/>
            <a:ext cx="1298400" cy="31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Youtube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4913675" y="1535375"/>
            <a:ext cx="1301700" cy="31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Instagram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6842575" y="1535375"/>
            <a:ext cx="1301700" cy="31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Snapchat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57" name="Google Shape;257;p35"/>
          <p:cNvSpPr txBox="1"/>
          <p:nvPr/>
        </p:nvSpPr>
        <p:spPr>
          <a:xfrm>
            <a:off x="335950" y="3995150"/>
            <a:ext cx="845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Our primary research identified these 4 platforms for highest use in our target demographic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All </a:t>
            </a:r>
            <a:r>
              <a:rPr lang="en" sz="1300">
                <a:solidFill>
                  <a:schemeClr val="lt1"/>
                </a:solidFill>
              </a:rPr>
              <a:t>advertising</a:t>
            </a:r>
            <a:r>
              <a:rPr lang="en" sz="1300">
                <a:solidFill>
                  <a:schemeClr val="lt1"/>
                </a:solidFill>
              </a:rPr>
              <a:t> will be conducted using geotagging to target those in the Cleveland area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alth Education Center by Slidesgo">
  <a:themeElements>
    <a:clrScheme name="Simple Light">
      <a:dk1>
        <a:srgbClr val="5696CB"/>
      </a:dk1>
      <a:lt1>
        <a:srgbClr val="133660"/>
      </a:lt1>
      <a:dk2>
        <a:srgbClr val="63B8FF"/>
      </a:dk2>
      <a:lt2>
        <a:srgbClr val="CDCDCD"/>
      </a:lt2>
      <a:accent1>
        <a:srgbClr val="5696CB"/>
      </a:accent1>
      <a:accent2>
        <a:srgbClr val="133660"/>
      </a:accent2>
      <a:accent3>
        <a:srgbClr val="63B8FF"/>
      </a:accent3>
      <a:accent4>
        <a:srgbClr val="CDCDCD"/>
      </a:accent4>
      <a:accent5>
        <a:srgbClr val="FFFFFF"/>
      </a:accent5>
      <a:accent6>
        <a:srgbClr val="000000"/>
      </a:accent6>
      <a:hlink>
        <a:srgbClr val="5696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